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0" r:id="rId2"/>
    <p:sldId id="343" r:id="rId3"/>
    <p:sldId id="344" r:id="rId4"/>
    <p:sldId id="333" r:id="rId5"/>
    <p:sldId id="337" r:id="rId6"/>
    <p:sldId id="339" r:id="rId7"/>
    <p:sldId id="340" r:id="rId8"/>
    <p:sldId id="342" r:id="rId9"/>
    <p:sldId id="341" r:id="rId10"/>
    <p:sldId id="345" r:id="rId11"/>
    <p:sldId id="347" r:id="rId12"/>
    <p:sldId id="346" r:id="rId13"/>
    <p:sldId id="284" r:id="rId14"/>
    <p:sldId id="358" r:id="rId15"/>
    <p:sldId id="359" r:id="rId16"/>
    <p:sldId id="361" r:id="rId17"/>
    <p:sldId id="360" r:id="rId18"/>
    <p:sldId id="362" r:id="rId19"/>
    <p:sldId id="350" r:id="rId20"/>
    <p:sldId id="349" r:id="rId21"/>
    <p:sldId id="353" r:id="rId22"/>
    <p:sldId id="354" r:id="rId23"/>
    <p:sldId id="355" r:id="rId24"/>
    <p:sldId id="357" r:id="rId25"/>
    <p:sldId id="363" r:id="rId26"/>
    <p:sldId id="364" r:id="rId27"/>
    <p:sldId id="3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9"/>
    <p:restoredTop sz="94507"/>
  </p:normalViewPr>
  <p:slideViewPr>
    <p:cSldViewPr snapToGrid="0" snapToObjects="1">
      <p:cViewPr varScale="1">
        <p:scale>
          <a:sx n="148" d="100"/>
          <a:sy n="148" d="100"/>
        </p:scale>
        <p:origin x="16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37F4-68FF-4043-85F7-5670E0E22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D6528-339B-484A-B78F-7B7CF1A44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8747-888A-0F48-A098-454135F15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A4179-22BD-0B4C-922A-0D1DE0CF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C0AAA-3BC7-EF49-BC8D-E5B7D60D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01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EB01-ACCF-A94E-A65D-7570CF0A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7D406-9BA4-B540-BF2A-92F99711B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BF8F7-FC16-EE47-A2D8-19B079D1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80868-69D5-8B48-80B8-30541B1C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A909B-E1CD-E146-837B-A9BFCB2C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6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47277-BFAC-544D-A3C9-2349FC553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4767B0-F2A9-BB43-A909-1F81B558B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C0B13-B145-7E4C-8F68-34F4B1D40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04920-277E-1247-AD5E-B33B9C9AB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F8127-B34C-A649-B08E-1788D94F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8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050B-3564-364D-8233-E393BF08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643B-F681-0741-A58E-DB9413E6A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682C0-C524-8349-B260-C24CD6E9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93A11-DFBB-1840-B85F-6795E808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81779-107C-4249-83CD-B8A99AA4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3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7F46-38AE-D243-8F41-3A1741E1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722F9-FF09-3145-85EC-958EDC3FF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72139-C150-2744-8A37-78776F06D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1B34B-5E54-C248-85E9-72E8BAAB6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26EF7-47F1-3441-BE78-041EFA6A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0635-6826-7A49-B5D1-BF78818F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4931A-6A68-B94B-BD3E-8F6CFC026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97FBB-B7DE-154F-A17B-B679C2B05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766BE-BD48-A149-805E-32017AA9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0982D-F37B-174D-91D2-467EF1E3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83343-A1A0-914D-AC4C-CFEEE15E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7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319D-0E5B-FE48-BFD9-8A124A2BD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446CD-3A78-B745-9A8A-547B2A38B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FA298-6E3C-E149-8722-9FAD6F398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E14F7-8221-E24B-B092-C97D32CB7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3C579-C45B-374F-8186-8CCEBD849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29D8A4-A765-F245-BF24-6AE9D054A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2B4CDA-1678-934D-80FE-A1BF26C6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542A69-07AB-604B-97D0-BDD9883C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9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2E232-4833-AB49-A757-9D8A19DA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FAB72-8E28-DB44-A4F1-C1E78C59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AE5DE-CBFC-3946-BD95-175DFCAFA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C8DB5-4B1D-DA44-A618-A414C0D2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6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FD0E80-86B9-2D42-BED1-DF57C8AD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DF2F1F-9B9B-A249-8D83-975E44889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6B5B3-A174-AA45-BDEF-0F18B556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4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DFAE-89D5-EB40-B01A-724FB63A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D6F39-90C9-0645-AC5B-35359A90D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E99D3-8961-AE40-982C-B599907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0B316-8AF9-7A40-8EE7-6268989B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9AFC-0357-6246-91FC-C25CBE7C1CB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E858B-D846-C749-9D4F-32BA0C9D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FC60C-8340-8A4B-9B24-92FC50EA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12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EA80-02AE-0C42-A282-10FEE72D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22B0B5-5BB8-7943-82C5-A1B0C830CF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0C437-9E0A-EF44-AD37-EFB64B4A3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C8A2B-BE39-C64F-AE9F-8C1D761EA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oon Flower" panose="02000500000000000000" pitchFamily="2" charset="77"/>
              </a:defRPr>
            </a:lvl1pPr>
          </a:lstStyle>
          <a:p>
            <a:fld id="{37B39AFC-0357-6246-91FC-C25CBE7C1CB7}" type="datetimeFigureOut">
              <a:rPr lang="en-US" smtClean="0"/>
              <a:pPr/>
              <a:t>11/6/20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612A9-53E1-414A-B8EE-6F2858576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oon Flower" panose="020005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A9005-CB2C-9F47-A894-AD473C9E6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on Flower" panose="02000500000000000000" pitchFamily="2" charset="77"/>
              </a:defRPr>
            </a:lvl1pPr>
          </a:lstStyle>
          <a:p>
            <a:fld id="{C5602AAD-1DD9-134B-821D-0101B6F3A7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5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1000"/>
            <a:lum/>
          </a:blip>
          <a:srcRect/>
          <a:stretch>
            <a:fillRect t="-65000" b="-6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55FDDC-52EB-C945-9E57-5BC935D0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A3E2C-9003-1147-B9CA-2C97274AA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5E143-87F2-A548-B772-0CFDD9FEB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39AFC-0357-6246-91FC-C25CBE7C1CB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5358E-7B98-A744-ACEF-D42D65208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F5457-CB15-A546-B206-22A3CABD1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2AAD-1DD9-134B-821D-0101B6F3A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4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4"/>
        </a:buBlip>
        <a:defRPr sz="28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SzPct val="80000"/>
        <a:buFontTx/>
        <a:buBlip>
          <a:blip r:embed="rId14"/>
        </a:buBlip>
        <a:defRPr sz="24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14"/>
        </a:buBlip>
        <a:defRPr sz="20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SzPct val="50000"/>
        <a:buFontTx/>
        <a:buBlip>
          <a:blip r:embed="rId14"/>
        </a:buBlip>
        <a:defRPr sz="18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1800" kern="120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file:////Users/dustinfife/Documents/RPackages/flexplavaan/inst/presentations/ABCT/screenshots/force2.p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ustinfife/Documents/RPackages/flexplavaan/inst/presentations/ABCT/screenshots/trace_r.jpg" TargetMode="External"/><Relationship Id="rId2" Type="http://schemas.openxmlformats.org/officeDocument/2006/relationships/image" Target="file:////Users/dustinfife/Documents/RPackages/flexplavaan/inst/presentations/ABCT/screenshots/trace.jpg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file:////Users/dustinfife/Documents/RPackages/flexplavaan/inst/presentations/ABCT/screenshots/measurement.jpg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ustinfife/Documents/RPackages/flexplavaan/inst/presentations/ABCT/screenshots/latent.png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ustinfife/Documents/RPackages/flexplavaan/inst/presentations/ABCT/screenshots/ttest_code.png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file:////Users/dustinfife/Documents/RPackages/flexplavaan/inst/presentations/ABCT/screenshots/anova.jpg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ustinfife/Documents/RPackages/flexplavaan/inst/presentations/ABCT/screenshots/regression.png" TargetMode="External"/><Relationship Id="rId2" Type="http://schemas.openxmlformats.org/officeDocument/2006/relationships/image" Target="file:////Users/dustinfife/Documents/RPackages/flexplavaan/inst/presentations/ABCT/screenshots/regression.jpg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ustinfife/Documents/RPackages/flexplavaan/inst/presentations/ABCT/screenshots/mixed.png" TargetMode="External"/><Relationship Id="rId2" Type="http://schemas.openxmlformats.org/officeDocument/2006/relationships/image" Target="file:////Users/dustinfife/Documents/RPackages/flexplavaan/inst/presentations/ABCT/screenshots/mixed.jpg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5C30DF-C96A-834F-AB5B-9CEA5CCDB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741" y="3146269"/>
            <a:ext cx="9907776" cy="2387600"/>
          </a:xfrm>
          <a:effectLst>
            <a:outerShdw blurRad="584200" dist="38100" dir="2700000" sx="118000" sy="118000" algn="tl" rotWithShape="0">
              <a:prstClr val="black">
                <a:alpha val="59000"/>
              </a:prstClr>
            </a:outerShdw>
          </a:effectLst>
        </p:spPr>
        <p:txBody>
          <a:bodyPr>
            <a:normAutofit fontScale="90000"/>
          </a:bodyPr>
          <a:lstStyle/>
          <a:p>
            <a:pPr algn="l"/>
            <a:r>
              <a:rPr lang="en-US" sz="9600" dirty="0"/>
              <a:t>Seeing the Impossible </a:t>
            </a:r>
            <a:br>
              <a:rPr lang="en-US" dirty="0"/>
            </a:br>
            <a:r>
              <a:rPr lang="en-US" sz="5400" b="0" dirty="0">
                <a:latin typeface="Moon Flower" panose="02000500000000000000" pitchFamily="2" charset="77"/>
              </a:rPr>
              <a:t>Visualizing Latent Variable Models with </a:t>
            </a:r>
            <a:r>
              <a:rPr lang="en-US" sz="5400" b="0" dirty="0" err="1">
                <a:latin typeface="Moon Flower" panose="02000500000000000000" pitchFamily="2" charset="77"/>
              </a:rPr>
              <a:t>flexplavaan</a:t>
            </a:r>
            <a:endParaRPr lang="en-US" sz="5400" b="0" dirty="0">
              <a:latin typeface="Moon Flower" panose="02000500000000000000" pitchFamily="2" charset="77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E245EB-40C1-274F-A104-DF6E29EAE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423" y="5821968"/>
            <a:ext cx="9144000" cy="1655762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Dustin Fife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Steven </a:t>
            </a:r>
            <a:r>
              <a:rPr lang="en-US" sz="1600" b="1" dirty="0" err="1"/>
              <a:t>Brunwasser</a:t>
            </a:r>
            <a:endParaRPr lang="en-US" sz="1600" b="1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600" b="1" dirty="0"/>
              <a:t>Ed Merkle</a:t>
            </a:r>
          </a:p>
        </p:txBody>
      </p:sp>
    </p:spTree>
    <p:extLst>
      <p:ext uri="{BB962C8B-B14F-4D97-AF65-F5344CB8AC3E}">
        <p14:creationId xmlns:p14="http://schemas.microsoft.com/office/powerpoint/2010/main" val="3705006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94F63-6CA2-CC4A-A1BD-8741410B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79446-95C0-F348-8402-D6A51F5C4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061" y="2584151"/>
            <a:ext cx="6106064" cy="512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flexplot</a:t>
            </a:r>
            <a:r>
              <a:rPr lang="en-US" dirty="0"/>
              <a:t> + </a:t>
            </a:r>
            <a:r>
              <a:rPr lang="en-US" dirty="0" err="1"/>
              <a:t>lavaan</a:t>
            </a:r>
            <a:r>
              <a:rPr lang="en-US" dirty="0"/>
              <a:t> = </a:t>
            </a:r>
            <a:r>
              <a:rPr lang="en-US" dirty="0" err="1"/>
              <a:t>flexplavaan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91B945-B0F2-834B-B9A0-9CD44F1D33A1}"/>
              </a:ext>
            </a:extLst>
          </p:cNvPr>
          <p:cNvSpPr txBox="1">
            <a:spLocks/>
          </p:cNvSpPr>
          <p:nvPr/>
        </p:nvSpPr>
        <p:spPr>
          <a:xfrm>
            <a:off x="1526875" y="3867210"/>
            <a:ext cx="8865079" cy="51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easy plots +latent variable models = </a:t>
            </a:r>
            <a:r>
              <a:rPr lang="en-US" dirty="0" err="1"/>
              <a:t>flexplavaan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D71B9F-3887-3B4E-AB78-AF8B88673C2C}"/>
              </a:ext>
            </a:extLst>
          </p:cNvPr>
          <p:cNvSpPr txBox="1">
            <a:spLocks/>
          </p:cNvSpPr>
          <p:nvPr/>
        </p:nvSpPr>
        <p:spPr>
          <a:xfrm>
            <a:off x="3650412" y="3096284"/>
            <a:ext cx="6106064" cy="512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329389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94F63-6CA2-CC4A-A1BD-8741410B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79446-95C0-F348-8402-D6A51F5C4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061" y="2584151"/>
            <a:ext cx="6106064" cy="512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flexplot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+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lavaan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flexplavaan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91B945-B0F2-834B-B9A0-9CD44F1D33A1}"/>
              </a:ext>
            </a:extLst>
          </p:cNvPr>
          <p:cNvSpPr txBox="1">
            <a:spLocks/>
          </p:cNvSpPr>
          <p:nvPr/>
        </p:nvSpPr>
        <p:spPr>
          <a:xfrm>
            <a:off x="1526875" y="3867210"/>
            <a:ext cx="8865079" cy="51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easy plots +latent variable models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flexplavaan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D71B9F-3887-3B4E-AB78-AF8B88673C2C}"/>
              </a:ext>
            </a:extLst>
          </p:cNvPr>
          <p:cNvSpPr txBox="1">
            <a:spLocks/>
          </p:cNvSpPr>
          <p:nvPr/>
        </p:nvSpPr>
        <p:spPr>
          <a:xfrm>
            <a:off x="3650412" y="3096284"/>
            <a:ext cx="6106064" cy="5121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C42600-BAA7-4C47-8CA9-859459359719}"/>
              </a:ext>
            </a:extLst>
          </p:cNvPr>
          <p:cNvSpPr txBox="1">
            <a:spLocks/>
          </p:cNvSpPr>
          <p:nvPr/>
        </p:nvSpPr>
        <p:spPr>
          <a:xfrm>
            <a:off x="2262996" y="5812884"/>
            <a:ext cx="10515600" cy="51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Flexplavaan</a:t>
            </a:r>
            <a:r>
              <a:rPr lang="en-US" b="1" dirty="0"/>
              <a:t> is a software package for visualizing LVMs</a:t>
            </a:r>
          </a:p>
        </p:txBody>
      </p:sp>
    </p:spTree>
    <p:extLst>
      <p:ext uri="{BB962C8B-B14F-4D97-AF65-F5344CB8AC3E}">
        <p14:creationId xmlns:p14="http://schemas.microsoft.com/office/powerpoint/2010/main" val="1260566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A340-A8E2-2E4B-81E2-D2D80D09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1" y="3429000"/>
            <a:ext cx="10515600" cy="1325563"/>
          </a:xfrm>
        </p:spPr>
        <p:txBody>
          <a:bodyPr/>
          <a:lstStyle/>
          <a:p>
            <a:r>
              <a:rPr lang="en-US" dirty="0"/>
              <a:t>But, there’s a problem!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F1813-6DCC-224E-9E01-D5CAC49E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74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6239-EE02-4C4B-9B90-351BACC1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9" y="896263"/>
            <a:ext cx="4665945" cy="132556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Visualizing </a:t>
            </a:r>
            <a:br>
              <a:rPr lang="en-US" sz="3200" dirty="0"/>
            </a:br>
            <a:r>
              <a:rPr lang="en-US" sz="3200" dirty="0"/>
              <a:t>Latent Variable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6249F-7AC6-B248-8339-41DEC42B8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082" y="2364244"/>
            <a:ext cx="4147159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They’re invisible!</a:t>
            </a:r>
          </a:p>
          <a:p>
            <a:r>
              <a:rPr lang="en-US" sz="1800" dirty="0"/>
              <a:t>Raw data??</a:t>
            </a:r>
          </a:p>
          <a:p>
            <a:pPr lvl="1"/>
            <a:r>
              <a:rPr lang="en-US" sz="1400" dirty="0"/>
              <a:t>Covariances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D085B-5238-6F40-9253-041D4B2E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9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1061A-8308-0845-B4EA-90F37EA73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51" y="2200924"/>
            <a:ext cx="10515600" cy="1325563"/>
          </a:xfrm>
        </p:spPr>
        <p:txBody>
          <a:bodyPr/>
          <a:lstStyle/>
          <a:p>
            <a:r>
              <a:rPr lang="en-US" dirty="0"/>
              <a:t>Visualization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86014-4C76-9C4B-A1BA-C4427378C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36" y="3358314"/>
            <a:ext cx="10515600" cy="615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Plot </a:t>
            </a:r>
            <a:r>
              <a:rPr lang="en-US" i="1" dirty="0"/>
              <a:t>observed </a:t>
            </a:r>
            <a:r>
              <a:rPr lang="en-US" dirty="0"/>
              <a:t>variables against </a:t>
            </a:r>
            <a:r>
              <a:rPr lang="en-US" i="1" dirty="0"/>
              <a:t>observed </a:t>
            </a:r>
            <a:r>
              <a:rPr lang="en-US" dirty="0"/>
              <a:t>variables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D93056-0A84-2240-9EFF-A74BA7A1D8F9}"/>
              </a:ext>
            </a:extLst>
          </p:cNvPr>
          <p:cNvSpPr txBox="1">
            <a:spLocks/>
          </p:cNvSpPr>
          <p:nvPr/>
        </p:nvSpPr>
        <p:spPr>
          <a:xfrm>
            <a:off x="924464" y="3852922"/>
            <a:ext cx="10515600" cy="61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Tx/>
              <a:buNone/>
            </a:pPr>
            <a:r>
              <a:rPr lang="en-US" dirty="0"/>
              <a:t>Overlay the fit implied by the model</a:t>
            </a:r>
          </a:p>
        </p:txBody>
      </p:sp>
    </p:spTree>
    <p:extLst>
      <p:ext uri="{BB962C8B-B14F-4D97-AF65-F5344CB8AC3E}">
        <p14:creationId xmlns:p14="http://schemas.microsoft.com/office/powerpoint/2010/main" val="2497943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9EDCF-BAD0-D544-9ED5-FD637F6C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Model-implied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2CB0D1-75DA-E640-B333-AAEB00940F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We can get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from the model-implied correlation matrix</a:t>
                </a:r>
              </a:p>
              <a:p>
                <a:r>
                  <a:rPr lang="en-US" dirty="0"/>
                  <a:t>We can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from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2CB0D1-75DA-E640-B333-AAEB00940F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036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3157-5225-2845-BA18-5B237937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Jedi Example – Assumed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E20E0C-319A-3949-B7D1-CB2EDD19ADCD}"/>
              </a:ext>
            </a:extLst>
          </p:cNvPr>
          <p:cNvPicPr>
            <a:picLocks noChangeAspect="1"/>
          </p:cNvPicPr>
          <p:nvPr/>
        </p:nvPicPr>
        <p:blipFill>
          <a:blip r:link="rId2"/>
          <a:srcRect/>
          <a:stretch>
            <a:fillRect/>
          </a:stretch>
        </p:blipFill>
        <p:spPr>
          <a:xfrm>
            <a:off x="2767011" y="2070098"/>
            <a:ext cx="6657977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90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3157-5225-2845-BA18-5B237937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Jedi Example – Correct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E20E0C-319A-3949-B7D1-CB2EDD19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67011" y="2070098"/>
            <a:ext cx="6657977" cy="295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51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443A6-DDA4-024E-B3BF-524830905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Analysis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9C74E52-4A15-4F4B-9BFE-085666EF3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5813"/>
            <a:ext cx="6205039" cy="23952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632509-248C-DA4B-B913-D93896A7BE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55485" y="255951"/>
            <a:ext cx="3717000" cy="634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1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4E6B-E16E-7848-AA07-65BE55E7E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68602" y="17660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The visuals?</a:t>
            </a:r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EDBB8541-8DCE-0940-A578-D3001712B5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link="rId2"/>
          <a:stretch>
            <a:fillRect/>
          </a:stretch>
        </p:blipFill>
        <p:spPr>
          <a:xfrm>
            <a:off x="5167224" y="-2329"/>
            <a:ext cx="6962560" cy="677250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E7249D-2E92-A149-A569-F69A2308D533}"/>
              </a:ext>
            </a:extLst>
          </p:cNvPr>
          <p:cNvPicPr>
            <a:picLocks noChangeAspect="1"/>
          </p:cNvPicPr>
          <p:nvPr/>
        </p:nvPicPr>
        <p:blipFill>
          <a:blip r:link="rId3"/>
          <a:srcRect/>
          <a:stretch>
            <a:fillRect/>
          </a:stretch>
        </p:blipFill>
        <p:spPr>
          <a:xfrm>
            <a:off x="964579" y="4070995"/>
            <a:ext cx="5717163" cy="7890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D43F8-CAF2-7944-BB23-786E49893D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253331"/>
            <a:ext cx="5181600" cy="4351338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Scatterplot matrix of observed variables</a:t>
            </a:r>
          </a:p>
          <a:p>
            <a:r>
              <a:rPr lang="en-US" sz="1800" dirty="0"/>
              <a:t>Use implied covariance to estimate the “slope”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623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56E39-8A3E-504F-8F9F-8001880D8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flexplavaan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026CB-465B-414A-BFC1-D6135BA19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94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64AC-D183-8D47-A011-9B46F2C2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192" y="2927170"/>
            <a:ext cx="10515600" cy="1325563"/>
          </a:xfrm>
        </p:spPr>
        <p:txBody>
          <a:bodyPr/>
          <a:lstStyle/>
          <a:p>
            <a:r>
              <a:rPr lang="en-US" dirty="0"/>
              <a:t>We can do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FB74-05B4-B244-B645-FF6BEFD3E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6139" y="4112898"/>
            <a:ext cx="570193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Disturbance-Dependence Plots</a:t>
            </a:r>
          </a:p>
          <a:p>
            <a:pPr lvl="1"/>
            <a:r>
              <a:rPr lang="en-US" dirty="0"/>
              <a:t>Subtract effect of the model</a:t>
            </a:r>
          </a:p>
          <a:p>
            <a:pPr lvl="1"/>
            <a:r>
              <a:rPr lang="en-US" dirty="0"/>
              <a:t>If any “signal” remains, our model has problems</a:t>
            </a:r>
          </a:p>
        </p:txBody>
      </p:sp>
    </p:spTree>
    <p:extLst>
      <p:ext uri="{BB962C8B-B14F-4D97-AF65-F5344CB8AC3E}">
        <p14:creationId xmlns:p14="http://schemas.microsoft.com/office/powerpoint/2010/main" val="4159474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304DA-3339-5E4D-9DA4-D7DC963C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14" y="1223620"/>
            <a:ext cx="4234132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Disturbance-Dependence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849FCF-7300-184A-91EB-B218417DD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85981" y="242505"/>
            <a:ext cx="6596085" cy="64160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AA67DB-DAB7-C549-AD16-7A55DD7572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3114" y="2692408"/>
            <a:ext cx="5152868" cy="68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70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F7D21F5-B8DF-6E4E-B9E7-FA4E23A73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l="-5556" t="3501" r="-5556" b="2749"/>
          <a:stretch/>
        </p:blipFill>
        <p:spPr>
          <a:xfrm>
            <a:off x="-600892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0768A-AD16-904A-8428-7FA63A8D6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/>
              <a:t>Or the whole model together...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EC2E00B7-60DB-4F46-B544-98D474D61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160" y="5181600"/>
            <a:ext cx="3474902" cy="6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21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2924-107E-9E4A-A9A8-86EDA805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3298" y="-100702"/>
            <a:ext cx="11431438" cy="1325563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We can also visualize the measurement model...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94FBB9-0952-B144-BB0A-7020F2B73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link="rId2"/>
          <a:srcRect/>
          <a:stretch>
            <a:fillRect/>
          </a:stretch>
        </p:blipFill>
        <p:spPr>
          <a:xfrm>
            <a:off x="2086587" y="879669"/>
            <a:ext cx="7637792" cy="50986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5ECA04-03B1-A643-9E5A-DBE7A6983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71" y="5898574"/>
            <a:ext cx="4866257" cy="7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70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2924-107E-9E4A-A9A8-86EDA805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3298" y="-100702"/>
            <a:ext cx="11431438" cy="1325563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And the structural model...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94FBB9-0952-B144-BB0A-7020F2B73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284613" y="879669"/>
            <a:ext cx="5241740" cy="50986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5ECA04-03B1-A643-9E5A-DBE7A6983084}"/>
              </a:ext>
            </a:extLst>
          </p:cNvPr>
          <p:cNvPicPr>
            <a:picLocks noChangeAspect="1"/>
          </p:cNvPicPr>
          <p:nvPr/>
        </p:nvPicPr>
        <p:blipFill>
          <a:blip r:link="rId3"/>
          <a:srcRect/>
          <a:stretch>
            <a:fillRect/>
          </a:stretch>
        </p:blipFill>
        <p:spPr>
          <a:xfrm>
            <a:off x="3369574" y="6090786"/>
            <a:ext cx="5452852" cy="64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07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89B1-6DC3-394A-8425-4DBB7D84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compare the two models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13EB6EC-8D01-E94A-B1C9-0E188724E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550" y="2655094"/>
            <a:ext cx="5889805" cy="1766108"/>
          </a:xfr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D0320F8-7662-FA46-A984-1F51761DA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2655094"/>
            <a:ext cx="5833800" cy="183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54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BC7D-764A-2A45-8695-DC445C83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84039"/>
            <a:ext cx="4786223" cy="1325563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Visually comparing models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14BAFA-D72E-8246-877E-5E901196B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608" y="-1"/>
            <a:ext cx="6964392" cy="6774291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B620D28-AE35-394C-A4DC-930DF35F7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72" y="4063132"/>
            <a:ext cx="4667765" cy="147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72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44EE-DA0A-8B47-8E6E-48FCB1BD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BF7DB-78C7-8C45-8592-7D3058D73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in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dustinfife</a:t>
            </a:r>
            <a:r>
              <a:rPr lang="en-US" dirty="0"/>
              <a:t>/</a:t>
            </a:r>
            <a:r>
              <a:rPr lang="en-US" dirty="0" err="1"/>
              <a:t>flexplavaan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0AAB12A-D877-7146-B747-44223D191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746" y="3267630"/>
            <a:ext cx="6832121" cy="93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22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5874-825C-F847-8952-D99995E0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/>
              <a:t>flexplavaan</a:t>
            </a:r>
            <a:r>
              <a:rPr lang="en-US" sz="5400" dirty="0"/>
              <a:t> = </a:t>
            </a:r>
            <a:r>
              <a:rPr lang="en-US" sz="5400" dirty="0" err="1"/>
              <a:t>flexplot</a:t>
            </a:r>
            <a:r>
              <a:rPr lang="en-US" sz="5400" dirty="0"/>
              <a:t> + </a:t>
            </a:r>
            <a:r>
              <a:rPr lang="en-US" sz="5400" dirty="0" err="1"/>
              <a:t>lavaan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06A9D-2931-BD43-8BFF-8F2D69A01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89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DC25-69EA-B342-B7D1-E4CF4F49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Flexplot?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84739-A262-B74A-9851-3C007481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0334" y="358012"/>
            <a:ext cx="3686942" cy="266535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B6107C-E22B-D740-92F2-8EF6393DA703}"/>
              </a:ext>
            </a:extLst>
          </p:cNvPr>
          <p:cNvSpPr/>
          <p:nvPr/>
        </p:nvSpPr>
        <p:spPr>
          <a:xfrm>
            <a:off x="2214057" y="3030477"/>
            <a:ext cx="7968528" cy="2028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Flex</a:t>
            </a: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ible </a:t>
            </a:r>
            <a:r>
              <a:rPr lang="en-US" sz="2800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Plot</a:t>
            </a: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ting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User specifies a model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 sz="2800" dirty="0" err="1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Flexplot</a:t>
            </a: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visualizes that model automatically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Emphasis on </a:t>
            </a:r>
            <a:r>
              <a:rPr lang="en-US" sz="2800" b="1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raw </a:t>
            </a:r>
            <a:r>
              <a:rPr lang="en-US" sz="2800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992086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DC25-69EA-B342-B7D1-E4CF4F49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BD7BE467-B9CF-0A45-A30D-C7DFCC9C3C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21132" y="2965540"/>
            <a:ext cx="8165237" cy="3720054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F40843-D0D0-B94D-90CE-AA9EA54E94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link="rId3"/>
          <a:srcRect/>
          <a:stretch>
            <a:fillRect/>
          </a:stretch>
        </p:blipFill>
        <p:spPr>
          <a:xfrm>
            <a:off x="4152565" y="1690688"/>
            <a:ext cx="4241978" cy="1143000"/>
          </a:xfrm>
        </p:spPr>
      </p:pic>
    </p:spTree>
    <p:extLst>
      <p:ext uri="{BB962C8B-B14F-4D97-AF65-F5344CB8AC3E}">
        <p14:creationId xmlns:p14="http://schemas.microsoft.com/office/powerpoint/2010/main" val="172959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DC25-69EA-B342-B7D1-E4CF4F49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D7BE467-B9CF-0A45-A30D-C7DFCC9C3C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link="rId2"/>
          <a:srcRect/>
          <a:stretch>
            <a:fillRect/>
          </a:stretch>
        </p:blipFill>
        <p:spPr>
          <a:xfrm>
            <a:off x="4316060" y="2965540"/>
            <a:ext cx="4243381" cy="3720054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F40843-D0D0-B94D-90CE-AA9EA54E94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3626353" y="1898187"/>
            <a:ext cx="5622797" cy="827759"/>
          </a:xfrm>
        </p:spPr>
      </p:pic>
    </p:spTree>
    <p:extLst>
      <p:ext uri="{BB962C8B-B14F-4D97-AF65-F5344CB8AC3E}">
        <p14:creationId xmlns:p14="http://schemas.microsoft.com/office/powerpoint/2010/main" val="1494600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DC25-69EA-B342-B7D1-E4CF4F49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D7BE467-B9CF-0A45-A30D-C7DFCC9C3C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link="rId2"/>
          <a:srcRect/>
          <a:stretch>
            <a:fillRect/>
          </a:stretch>
        </p:blipFill>
        <p:spPr>
          <a:xfrm>
            <a:off x="3915362" y="2973459"/>
            <a:ext cx="4361275" cy="3595819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F40843-D0D0-B94D-90CE-AA9EA54E94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link="rId3"/>
          <a:srcRect/>
          <a:stretch>
            <a:fillRect/>
          </a:stretch>
        </p:blipFill>
        <p:spPr>
          <a:xfrm>
            <a:off x="3652233" y="1946764"/>
            <a:ext cx="5622797" cy="747859"/>
          </a:xfrm>
        </p:spPr>
      </p:pic>
    </p:spTree>
    <p:extLst>
      <p:ext uri="{BB962C8B-B14F-4D97-AF65-F5344CB8AC3E}">
        <p14:creationId xmlns:p14="http://schemas.microsoft.com/office/powerpoint/2010/main" val="3538087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DC25-69EA-B342-B7D1-E4CF4F49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D7BE467-B9CF-0A45-A30D-C7DFCC9C3C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link="rId2"/>
          <a:srcRect/>
          <a:stretch>
            <a:fillRect/>
          </a:stretch>
        </p:blipFill>
        <p:spPr>
          <a:xfrm>
            <a:off x="3616309" y="3027657"/>
            <a:ext cx="4518402" cy="3595819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F40843-D0D0-B94D-90CE-AA9EA54E94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link="rId3"/>
          <a:srcRect/>
          <a:stretch>
            <a:fillRect/>
          </a:stretch>
        </p:blipFill>
        <p:spPr>
          <a:xfrm>
            <a:off x="3072138" y="1904883"/>
            <a:ext cx="5340353" cy="908579"/>
          </a:xfrm>
        </p:spPr>
      </p:pic>
    </p:spTree>
    <p:extLst>
      <p:ext uri="{BB962C8B-B14F-4D97-AF65-F5344CB8AC3E}">
        <p14:creationId xmlns:p14="http://schemas.microsoft.com/office/powerpoint/2010/main" val="633766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BAC4-C59D-A648-9799-0E9459D5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892188"/>
            <a:ext cx="10515600" cy="132556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lavaan</a:t>
            </a:r>
            <a:r>
              <a:rPr lang="en-US" dirty="0"/>
              <a:t>?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105A9CEF-0EC4-BF49-9F74-F07AA7919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7827" y="2217751"/>
            <a:ext cx="6509128" cy="3433387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BAFF1E-B7F7-B143-9911-3097320E087C}"/>
              </a:ext>
            </a:extLst>
          </p:cNvPr>
          <p:cNvSpPr/>
          <p:nvPr/>
        </p:nvSpPr>
        <p:spPr>
          <a:xfrm>
            <a:off x="1524938" y="3043248"/>
            <a:ext cx="3409370" cy="1972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La</a:t>
            </a: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tent </a:t>
            </a:r>
            <a:r>
              <a:rPr lang="en-US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Va</a:t>
            </a: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riable </a:t>
            </a:r>
            <a:r>
              <a:rPr lang="en-US" b="1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An</a:t>
            </a: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alysis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Use </a:t>
            </a:r>
            <a:r>
              <a:rPr lang="en-US" i="1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observed </a:t>
            </a: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variable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To hypothesize </a:t>
            </a:r>
            <a:r>
              <a:rPr lang="en-US" i="1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latent </a:t>
            </a: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variables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n-US" dirty="0">
                <a:solidFill>
                  <a:prstClr val="black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Software for structural equation models</a:t>
            </a:r>
          </a:p>
        </p:txBody>
      </p:sp>
    </p:spTree>
    <p:extLst>
      <p:ext uri="{BB962C8B-B14F-4D97-AF65-F5344CB8AC3E}">
        <p14:creationId xmlns:p14="http://schemas.microsoft.com/office/powerpoint/2010/main" val="317929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261</Words>
  <Application>Microsoft Macintosh PowerPoint</Application>
  <PresentationFormat>Widescreen</PresentationFormat>
  <Paragraphs>60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Batang</vt:lpstr>
      <vt:lpstr>Arial</vt:lpstr>
      <vt:lpstr>Calibri</vt:lpstr>
      <vt:lpstr>Cambria Math</vt:lpstr>
      <vt:lpstr>Moon Flower</vt:lpstr>
      <vt:lpstr>Office Theme</vt:lpstr>
      <vt:lpstr>Seeing the Impossible  Visualizing Latent Variable Models with flexplavaan</vt:lpstr>
      <vt:lpstr>What is flexplavaan?</vt:lpstr>
      <vt:lpstr>flexplavaan = flexplot + lavaan</vt:lpstr>
      <vt:lpstr>What is Flexplot?</vt:lpstr>
      <vt:lpstr>T-Test</vt:lpstr>
      <vt:lpstr>ANOVA</vt:lpstr>
      <vt:lpstr>Regression</vt:lpstr>
      <vt:lpstr>Mixed Models</vt:lpstr>
      <vt:lpstr>What is lavaan?</vt:lpstr>
      <vt:lpstr>So...</vt:lpstr>
      <vt:lpstr>So...</vt:lpstr>
      <vt:lpstr>But, there’s a problem!</vt:lpstr>
      <vt:lpstr>Visualizing  Latent Variable Models</vt:lpstr>
      <vt:lpstr>Visualization method</vt:lpstr>
      <vt:lpstr>Model-implied fit</vt:lpstr>
      <vt:lpstr>Jedi Example – Assumed Model</vt:lpstr>
      <vt:lpstr>Jedi Example – Correct Model</vt:lpstr>
      <vt:lpstr>Naïve Analysis</vt:lpstr>
      <vt:lpstr>The visuals?</vt:lpstr>
      <vt:lpstr>We can do better</vt:lpstr>
      <vt:lpstr>Disturbance-Dependence Plots</vt:lpstr>
      <vt:lpstr>Or the whole model together...</vt:lpstr>
      <vt:lpstr>We can also visualize the measurement model...</vt:lpstr>
      <vt:lpstr>And the structural model...</vt:lpstr>
      <vt:lpstr>Let’s compare the two models</vt:lpstr>
      <vt:lpstr>Visually comparing models</vt:lpstr>
      <vt:lpstr>Where to get 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Seeing the Impossible  Visualizing Latent Variable Models with flexplavaan</dc:title>
  <dc:creator>Fife, Dustin Allan</dc:creator>
  <cp:lastModifiedBy>Fife, Dustin Allan</cp:lastModifiedBy>
  <cp:revision>28</cp:revision>
  <dcterms:created xsi:type="dcterms:W3CDTF">2020-11-03T17:08:13Z</dcterms:created>
  <dcterms:modified xsi:type="dcterms:W3CDTF">2020-11-06T18:49:53Z</dcterms:modified>
</cp:coreProperties>
</file>